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208" y="-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3B2E5-4CC7-4A1D-BF5A-BD1174D3B267}" type="datetimeFigureOut">
              <a:rPr lang="de-CH" smtClean="0"/>
              <a:t>21.03.2023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F1F1D-0D74-40CF-B7B1-2EDBFBD891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954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0398DC-0D86-401E-B27D-AC99A8880F8F}" type="slidenum">
              <a:rPr lang="de-DE" altLang="de-DE" smtClean="0"/>
              <a:pPr>
                <a:spcBef>
                  <a:spcPct val="0"/>
                </a:spcBef>
              </a:pPr>
              <a:t>1</a:t>
            </a:fld>
            <a:endParaRPr lang="de-DE" altLang="de-DE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18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21.03.2023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616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21.03.2023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170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21.03.2023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070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21.03.2023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735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21.03.2023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423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21.03.2023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602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21.03.2023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330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21.03.2023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696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21.03.2023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532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21.03.2023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778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8BD7-C358-4DF2-867A-BF66DCABCEB4}" type="datetimeFigureOut">
              <a:rPr lang="de-CH" smtClean="0"/>
              <a:t>21.03.2023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F97E-E947-49F2-A779-C957859ACD6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264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A8BD7-C358-4DF2-867A-BF66DCABCEB4}" type="datetimeFigureOut">
              <a:rPr lang="de-CH" smtClean="0"/>
              <a:t>21.03.2023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4F97E-E947-49F2-A779-C957859ACD6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594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"/>
          <p:cNvSpPr txBox="1">
            <a:spLocks noChangeArrowheads="1"/>
          </p:cNvSpPr>
          <p:nvPr/>
        </p:nvSpPr>
        <p:spPr bwMode="auto">
          <a:xfrm rot="-5400000">
            <a:off x="1013222" y="1415631"/>
            <a:ext cx="809625" cy="300082"/>
          </a:xfrm>
          <a:prstGeom prst="rect">
            <a:avLst/>
          </a:prstGeom>
          <a:solidFill>
            <a:srgbClr val="FF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675"/>
              <a:t>Melanoma-in-situ</a:t>
            </a:r>
          </a:p>
        </p:txBody>
      </p:sp>
      <p:sp>
        <p:nvSpPr>
          <p:cNvPr id="5124" name="Text Box 74"/>
          <p:cNvSpPr txBox="1">
            <a:spLocks noChangeArrowheads="1"/>
          </p:cNvSpPr>
          <p:nvPr/>
        </p:nvSpPr>
        <p:spPr bwMode="auto">
          <a:xfrm>
            <a:off x="1267993" y="699487"/>
            <a:ext cx="63186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200" b="1" dirty="0">
                <a:solidFill>
                  <a:schemeClr val="accent2"/>
                </a:solidFill>
              </a:rPr>
              <a:t>Melanom SOP</a:t>
            </a:r>
            <a:r>
              <a:rPr lang="de-DE" altLang="de-DE" sz="1200" dirty="0">
                <a:solidFill>
                  <a:schemeClr val="accent2"/>
                </a:solidFill>
              </a:rPr>
              <a:t>		</a:t>
            </a:r>
            <a:r>
              <a:rPr lang="de-DE" altLang="de-DE" sz="1200" b="1" dirty="0">
                <a:solidFill>
                  <a:schemeClr val="accent2"/>
                </a:solidFill>
              </a:rPr>
              <a:t>	</a:t>
            </a:r>
          </a:p>
        </p:txBody>
      </p:sp>
      <p:sp>
        <p:nvSpPr>
          <p:cNvPr id="5125" name="Line 75"/>
          <p:cNvSpPr>
            <a:spLocks noChangeShapeType="1"/>
          </p:cNvSpPr>
          <p:nvPr/>
        </p:nvSpPr>
        <p:spPr bwMode="auto">
          <a:xfrm>
            <a:off x="1327548" y="1110854"/>
            <a:ext cx="6982133" cy="9626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5126" name="Text Box 103"/>
          <p:cNvSpPr txBox="1">
            <a:spLocks noChangeArrowheads="1"/>
          </p:cNvSpPr>
          <p:nvPr/>
        </p:nvSpPr>
        <p:spPr bwMode="auto">
          <a:xfrm rot="-5400000">
            <a:off x="1020840" y="2858649"/>
            <a:ext cx="809625" cy="196208"/>
          </a:xfrm>
          <a:prstGeom prst="rect">
            <a:avLst/>
          </a:prstGeom>
          <a:solidFill>
            <a:srgbClr val="FF66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675" dirty="0"/>
              <a:t>pT1a</a:t>
            </a:r>
          </a:p>
        </p:txBody>
      </p:sp>
      <p:sp>
        <p:nvSpPr>
          <p:cNvPr id="5127" name="Text Box 104"/>
          <p:cNvSpPr txBox="1">
            <a:spLocks noChangeArrowheads="1"/>
          </p:cNvSpPr>
          <p:nvPr/>
        </p:nvSpPr>
        <p:spPr bwMode="auto">
          <a:xfrm rot="-5400000">
            <a:off x="1005131" y="4223411"/>
            <a:ext cx="901990" cy="196208"/>
          </a:xfrm>
          <a:prstGeom prst="rect">
            <a:avLst/>
          </a:prstGeom>
          <a:solidFill>
            <a:srgbClr val="FF00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675" dirty="0"/>
              <a:t>&gt;pT1b*</a:t>
            </a:r>
          </a:p>
        </p:txBody>
      </p:sp>
      <p:sp>
        <p:nvSpPr>
          <p:cNvPr id="5128" name="Text Box 105"/>
          <p:cNvSpPr txBox="1">
            <a:spLocks noChangeArrowheads="1"/>
          </p:cNvSpPr>
          <p:nvPr/>
        </p:nvSpPr>
        <p:spPr bwMode="auto">
          <a:xfrm>
            <a:off x="4508185" y="1640884"/>
            <a:ext cx="1405995" cy="41549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00" dirty="0"/>
              <a:t>Nachsorge 2x jährlich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00" dirty="0"/>
              <a:t>entsprechend </a:t>
            </a:r>
            <a:r>
              <a:rPr lang="de-DE" altLang="de-DE" sz="600" b="1" dirty="0"/>
              <a:t>Low-</a:t>
            </a:r>
            <a:r>
              <a:rPr lang="de-DE" altLang="de-DE" sz="600" b="1" dirty="0" err="1"/>
              <a:t>risk</a:t>
            </a:r>
            <a:r>
              <a:rPr lang="de-DE" altLang="de-DE" sz="600" b="1" dirty="0"/>
              <a:t> </a:t>
            </a:r>
            <a:r>
              <a:rPr lang="de-DE" altLang="de-DE" sz="600" dirty="0"/>
              <a:t>Nachsorgeprotokoll USZ</a:t>
            </a:r>
          </a:p>
        </p:txBody>
      </p:sp>
      <p:sp>
        <p:nvSpPr>
          <p:cNvPr id="5129" name="Line 110"/>
          <p:cNvSpPr>
            <a:spLocks noChangeShapeType="1"/>
          </p:cNvSpPr>
          <p:nvPr/>
        </p:nvSpPr>
        <p:spPr bwMode="auto">
          <a:xfrm>
            <a:off x="1621382" y="2970517"/>
            <a:ext cx="7012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5137" name="Text Box 130"/>
          <p:cNvSpPr txBox="1">
            <a:spLocks noChangeArrowheads="1"/>
          </p:cNvSpPr>
          <p:nvPr/>
        </p:nvSpPr>
        <p:spPr bwMode="auto">
          <a:xfrm>
            <a:off x="2359146" y="2872413"/>
            <a:ext cx="1274281" cy="19620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75" dirty="0"/>
              <a:t>Exzision mit 1cm SA</a:t>
            </a:r>
          </a:p>
        </p:txBody>
      </p:sp>
      <p:sp>
        <p:nvSpPr>
          <p:cNvPr id="5139" name="Line 145"/>
          <p:cNvSpPr>
            <a:spLocks noChangeShapeType="1"/>
          </p:cNvSpPr>
          <p:nvPr/>
        </p:nvSpPr>
        <p:spPr bwMode="auto">
          <a:xfrm flipV="1">
            <a:off x="3705777" y="2178139"/>
            <a:ext cx="825251" cy="6267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5140" name="Line 159"/>
          <p:cNvSpPr>
            <a:spLocks noChangeShapeType="1"/>
          </p:cNvSpPr>
          <p:nvPr/>
        </p:nvSpPr>
        <p:spPr bwMode="auto">
          <a:xfrm>
            <a:off x="3067265" y="4246750"/>
            <a:ext cx="161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5141" name="Text Box 176"/>
          <p:cNvSpPr txBox="1">
            <a:spLocks noChangeArrowheads="1"/>
          </p:cNvSpPr>
          <p:nvPr/>
        </p:nvSpPr>
        <p:spPr bwMode="auto">
          <a:xfrm>
            <a:off x="1782117" y="3945624"/>
            <a:ext cx="1419246" cy="300082"/>
          </a:xfrm>
          <a:prstGeom prst="rect">
            <a:avLst/>
          </a:prstGeom>
          <a:noFill/>
          <a:ln w="317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75" dirty="0"/>
              <a:t>TD &lt; 2mm Exzision mit </a:t>
            </a:r>
            <a:r>
              <a:rPr lang="de-DE" altLang="de-DE" sz="675" b="1" dirty="0"/>
              <a:t>1cm </a:t>
            </a:r>
            <a:r>
              <a:rPr lang="de-DE" altLang="de-DE" sz="675" b="1" dirty="0" smtClean="0"/>
              <a:t>SA + SLNB</a:t>
            </a:r>
            <a:endParaRPr lang="de-DE" altLang="de-DE" sz="675" b="1" dirty="0"/>
          </a:p>
        </p:txBody>
      </p:sp>
      <p:sp>
        <p:nvSpPr>
          <p:cNvPr id="5142" name="Text Box 177"/>
          <p:cNvSpPr txBox="1">
            <a:spLocks noChangeArrowheads="1"/>
          </p:cNvSpPr>
          <p:nvPr/>
        </p:nvSpPr>
        <p:spPr bwMode="auto">
          <a:xfrm>
            <a:off x="1803226" y="4340483"/>
            <a:ext cx="1425964" cy="300082"/>
          </a:xfrm>
          <a:prstGeom prst="rect">
            <a:avLst/>
          </a:prstGeom>
          <a:noFill/>
          <a:ln w="317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75" dirty="0"/>
              <a:t>TD ≥ 2mm Exzision mit </a:t>
            </a:r>
            <a:r>
              <a:rPr lang="de-DE" altLang="de-DE" sz="675" b="1" dirty="0"/>
              <a:t>2cm </a:t>
            </a:r>
            <a:r>
              <a:rPr lang="de-DE" altLang="de-DE" sz="675" b="1" dirty="0" smtClean="0"/>
              <a:t>SA + SLNB</a:t>
            </a:r>
            <a:endParaRPr lang="de-DE" altLang="de-DE" sz="675" b="1" dirty="0"/>
          </a:p>
        </p:txBody>
      </p:sp>
      <p:sp>
        <p:nvSpPr>
          <p:cNvPr id="3100" name="Text Box 182"/>
          <p:cNvSpPr txBox="1">
            <a:spLocks noChangeArrowheads="1"/>
          </p:cNvSpPr>
          <p:nvPr/>
        </p:nvSpPr>
        <p:spPr bwMode="auto">
          <a:xfrm>
            <a:off x="1139039" y="5782868"/>
            <a:ext cx="6738292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600" dirty="0" smtClean="0"/>
              <a:t>FNAZ </a:t>
            </a:r>
            <a:r>
              <a:rPr lang="de-DE" sz="600" dirty="0"/>
              <a:t>– Feinnadelaspirationszytologie	SLNB – Sentinellymphknotenbiopsie </a:t>
            </a:r>
          </a:p>
          <a:p>
            <a:pPr eaLnBrk="1" hangingPunct="1">
              <a:defRPr/>
            </a:pPr>
            <a:r>
              <a:rPr lang="de-DE" sz="600" dirty="0"/>
              <a:t>LAD –  Lymphadenektomie</a:t>
            </a:r>
          </a:p>
          <a:p>
            <a:pPr eaLnBrk="1" hangingPunct="1">
              <a:defRPr/>
            </a:pPr>
            <a:endParaRPr lang="de-DE" sz="675" dirty="0"/>
          </a:p>
          <a:p>
            <a:pPr eaLnBrk="1" hangingPunct="1">
              <a:defRPr/>
            </a:pPr>
            <a:r>
              <a:rPr lang="de-DE" sz="600" dirty="0"/>
              <a:t>*  Bei ulzerierten Primärtumoren mit </a:t>
            </a:r>
            <a:r>
              <a:rPr lang="de-DE" sz="600" dirty="0" err="1"/>
              <a:t>Breslow</a:t>
            </a:r>
            <a:r>
              <a:rPr lang="de-DE" sz="600" dirty="0"/>
              <a:t> &lt;0,8mm, Indikation zur SLNB in Absprache mit Kaderarzt stellen. </a:t>
            </a:r>
            <a:r>
              <a:rPr lang="de-DE" sz="600" b="1" dirty="0"/>
              <a:t>Indikation zur SNLB ab Alter 75 streng prüfen.</a:t>
            </a:r>
          </a:p>
          <a:p>
            <a:pPr eaLnBrk="1" hangingPunct="1">
              <a:defRPr/>
            </a:pPr>
            <a:r>
              <a:rPr lang="de-DE" sz="600" dirty="0"/>
              <a:t>** PET CT ab TD 4mm</a:t>
            </a:r>
          </a:p>
          <a:p>
            <a:pPr eaLnBrk="1" hangingPunct="1">
              <a:defRPr/>
            </a:pPr>
            <a:endParaRPr lang="de-DE" sz="675" dirty="0"/>
          </a:p>
          <a:p>
            <a:pPr marL="0" indent="0" eaLnBrk="1" hangingPunct="1">
              <a:defRPr/>
            </a:pPr>
            <a:r>
              <a:rPr lang="de-DE" sz="150" dirty="0"/>
              <a:t>*</a:t>
            </a:r>
          </a:p>
        </p:txBody>
      </p:sp>
      <p:sp>
        <p:nvSpPr>
          <p:cNvPr id="5151" name="Text Box 105"/>
          <p:cNvSpPr txBox="1">
            <a:spLocks noChangeArrowheads="1"/>
          </p:cNvSpPr>
          <p:nvPr/>
        </p:nvSpPr>
        <p:spPr bwMode="auto">
          <a:xfrm>
            <a:off x="7290518" y="1654449"/>
            <a:ext cx="1157282" cy="1431161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00" u="sng" dirty="0"/>
              <a:t>Alternierende Nachsorge:</a:t>
            </a:r>
            <a:r>
              <a:rPr lang="de-DE" altLang="de-DE" sz="600" dirty="0"/>
              <a:t> Hautuntersuchung beim niedergelassenen Dermatologen im Wechsel mit Klinik USZ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00" b="1" dirty="0"/>
              <a:t>intermediate </a:t>
            </a:r>
            <a:r>
              <a:rPr lang="de-DE" altLang="de-DE" sz="600" b="1" dirty="0" err="1"/>
              <a:t>Risk</a:t>
            </a:r>
            <a:r>
              <a:rPr lang="de-DE" altLang="de-DE" sz="600" b="1" dirty="0"/>
              <a:t> Schema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6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00" dirty="0"/>
              <a:t>***</a:t>
            </a:r>
            <a:r>
              <a:rPr lang="de-DE" altLang="de-DE" sz="600" b="1" dirty="0">
                <a:solidFill>
                  <a:srgbClr val="FF0000"/>
                </a:solidFill>
              </a:rPr>
              <a:t>ab</a:t>
            </a:r>
            <a:r>
              <a:rPr lang="de-DE" altLang="de-DE" sz="600" dirty="0"/>
              <a:t> </a:t>
            </a:r>
            <a:r>
              <a:rPr lang="de-DE" altLang="de-DE" sz="600" b="1" dirty="0">
                <a:solidFill>
                  <a:srgbClr val="FF0000"/>
                </a:solidFill>
              </a:rPr>
              <a:t>pT3b (IIB) </a:t>
            </a:r>
            <a:r>
              <a:rPr lang="de-DE" altLang="de-DE" sz="600" b="1" dirty="0" err="1">
                <a:solidFill>
                  <a:srgbClr val="FF0000"/>
                </a:solidFill>
              </a:rPr>
              <a:t>adjuvante</a:t>
            </a:r>
            <a:r>
              <a:rPr lang="de-DE" altLang="de-DE" sz="600" b="1" dirty="0">
                <a:solidFill>
                  <a:srgbClr val="FF0000"/>
                </a:solidFill>
              </a:rPr>
              <a:t> Behandlung überprüfen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00" dirty="0"/>
              <a:t> </a:t>
            </a:r>
            <a:r>
              <a:rPr lang="de-DE" altLang="de-DE" sz="600" b="1" u="sng" dirty="0">
                <a:solidFill>
                  <a:prstClr val="black"/>
                </a:solidFill>
                <a:latin typeface="Arial"/>
              </a:rPr>
              <a:t>modifiziertes intermediate </a:t>
            </a:r>
            <a:r>
              <a:rPr lang="de-DE" altLang="de-DE" sz="600" b="1" u="sng" dirty="0" err="1">
                <a:solidFill>
                  <a:prstClr val="black"/>
                </a:solidFill>
                <a:latin typeface="Arial"/>
              </a:rPr>
              <a:t>Riskschema</a:t>
            </a:r>
            <a:r>
              <a:rPr lang="de-DE" altLang="de-DE" sz="600" b="1" u="sng" dirty="0">
                <a:solidFill>
                  <a:prstClr val="black"/>
                </a:solidFill>
                <a:latin typeface="Arial"/>
              </a:rPr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00" u="sng" dirty="0">
                <a:solidFill>
                  <a:prstClr val="black"/>
                </a:solidFill>
                <a:latin typeface="Arial"/>
              </a:rPr>
              <a:t>(</a:t>
            </a:r>
            <a:r>
              <a:rPr lang="de-DE" altLang="de-DE" sz="600" dirty="0">
                <a:solidFill>
                  <a:prstClr val="black"/>
                </a:solidFill>
                <a:latin typeface="Arial"/>
              </a:rPr>
              <a:t>zus. </a:t>
            </a:r>
            <a:r>
              <a:rPr lang="de-DE" altLang="de-DE" sz="600" dirty="0" err="1">
                <a:solidFill>
                  <a:prstClr val="black"/>
                </a:solidFill>
                <a:latin typeface="Arial"/>
              </a:rPr>
              <a:t>Sono</a:t>
            </a:r>
            <a:r>
              <a:rPr lang="de-DE" altLang="de-DE" sz="600" dirty="0">
                <a:solidFill>
                  <a:prstClr val="black"/>
                </a:solidFill>
                <a:latin typeface="Arial"/>
              </a:rPr>
              <a:t> LK 6, 18, +30)</a:t>
            </a:r>
          </a:p>
        </p:txBody>
      </p:sp>
      <p:sp>
        <p:nvSpPr>
          <p:cNvPr id="5152" name="Textfeld 130"/>
          <p:cNvSpPr txBox="1">
            <a:spLocks noChangeArrowheads="1"/>
          </p:cNvSpPr>
          <p:nvPr/>
        </p:nvSpPr>
        <p:spPr bwMode="auto">
          <a:xfrm>
            <a:off x="3278786" y="4126281"/>
            <a:ext cx="802391" cy="35201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675" dirty="0" err="1"/>
              <a:t>Sono</a:t>
            </a:r>
            <a:r>
              <a:rPr lang="de-DE" altLang="de-DE" sz="675" dirty="0"/>
              <a:t> /PET CT**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675" dirty="0"/>
              <a:t>prä-SLNB</a:t>
            </a:r>
          </a:p>
        </p:txBody>
      </p:sp>
      <p:sp>
        <p:nvSpPr>
          <p:cNvPr id="5153" name="Line 262"/>
          <p:cNvSpPr>
            <a:spLocks noChangeShapeType="1"/>
          </p:cNvSpPr>
          <p:nvPr/>
        </p:nvSpPr>
        <p:spPr bwMode="auto">
          <a:xfrm>
            <a:off x="1631776" y="4283034"/>
            <a:ext cx="16073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de-CH" sz="1350"/>
          </a:p>
        </p:txBody>
      </p:sp>
      <p:sp>
        <p:nvSpPr>
          <p:cNvPr id="5158" name="Text Box 108"/>
          <p:cNvSpPr txBox="1">
            <a:spLocks noChangeArrowheads="1"/>
          </p:cNvSpPr>
          <p:nvPr/>
        </p:nvSpPr>
        <p:spPr bwMode="auto">
          <a:xfrm>
            <a:off x="2311106" y="1428778"/>
            <a:ext cx="1294210" cy="19620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675" dirty="0"/>
              <a:t>Nachexzision mit 0,5 cm SA</a:t>
            </a:r>
          </a:p>
        </p:txBody>
      </p:sp>
      <p:sp>
        <p:nvSpPr>
          <p:cNvPr id="5160" name="Line 110"/>
          <p:cNvSpPr>
            <a:spLocks noChangeShapeType="1"/>
          </p:cNvSpPr>
          <p:nvPr/>
        </p:nvSpPr>
        <p:spPr bwMode="auto">
          <a:xfrm flipV="1">
            <a:off x="1631776" y="1524642"/>
            <a:ext cx="646193" cy="22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5161" name="Line 110"/>
          <p:cNvSpPr>
            <a:spLocks noChangeShapeType="1"/>
          </p:cNvSpPr>
          <p:nvPr/>
        </p:nvSpPr>
        <p:spPr bwMode="auto">
          <a:xfrm>
            <a:off x="3669016" y="1524642"/>
            <a:ext cx="862013" cy="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5170" name="Text Box 246"/>
          <p:cNvSpPr txBox="1">
            <a:spLocks noChangeArrowheads="1"/>
          </p:cNvSpPr>
          <p:nvPr/>
        </p:nvSpPr>
        <p:spPr bwMode="auto">
          <a:xfrm>
            <a:off x="6263618" y="4051429"/>
            <a:ext cx="630298" cy="19620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75" dirty="0"/>
              <a:t>Positiv </a:t>
            </a:r>
            <a:endParaRPr lang="de-DE" altLang="de-DE" sz="600" dirty="0"/>
          </a:p>
        </p:txBody>
      </p:sp>
      <p:sp>
        <p:nvSpPr>
          <p:cNvPr id="5145" name="Text Box 209"/>
          <p:cNvSpPr txBox="1">
            <a:spLocks noChangeArrowheads="1"/>
          </p:cNvSpPr>
          <p:nvPr/>
        </p:nvSpPr>
        <p:spPr bwMode="auto">
          <a:xfrm>
            <a:off x="5264178" y="4427338"/>
            <a:ext cx="495416" cy="196208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675" dirty="0"/>
              <a:t>FNAZ</a:t>
            </a:r>
          </a:p>
        </p:txBody>
      </p:sp>
      <p:sp>
        <p:nvSpPr>
          <p:cNvPr id="5146" name="Rectangle 243"/>
          <p:cNvSpPr>
            <a:spLocks noChangeArrowheads="1"/>
          </p:cNvSpPr>
          <p:nvPr/>
        </p:nvSpPr>
        <p:spPr bwMode="auto">
          <a:xfrm>
            <a:off x="4259410" y="4367256"/>
            <a:ext cx="799732" cy="196208"/>
          </a:xfrm>
          <a:prstGeom prst="rect">
            <a:avLst/>
          </a:prstGeom>
          <a:noFill/>
          <a:ln w="12700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75" dirty="0"/>
              <a:t>LK suspekt</a:t>
            </a:r>
          </a:p>
        </p:txBody>
      </p:sp>
      <p:sp>
        <p:nvSpPr>
          <p:cNvPr id="5150" name="Text Box 300"/>
          <p:cNvSpPr txBox="1">
            <a:spLocks noChangeArrowheads="1"/>
          </p:cNvSpPr>
          <p:nvPr/>
        </p:nvSpPr>
        <p:spPr bwMode="auto">
          <a:xfrm>
            <a:off x="4261786" y="4096591"/>
            <a:ext cx="799665" cy="196208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675" dirty="0"/>
              <a:t>LK nicht suspekt</a:t>
            </a:r>
          </a:p>
        </p:txBody>
      </p:sp>
      <p:sp>
        <p:nvSpPr>
          <p:cNvPr id="5159" name="Text Box 246"/>
          <p:cNvSpPr txBox="1">
            <a:spLocks noChangeArrowheads="1"/>
          </p:cNvSpPr>
          <p:nvPr/>
        </p:nvSpPr>
        <p:spPr bwMode="auto">
          <a:xfrm>
            <a:off x="5223376" y="4086826"/>
            <a:ext cx="540929" cy="19620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75"/>
              <a:t>negativ</a:t>
            </a:r>
          </a:p>
        </p:txBody>
      </p:sp>
      <p:sp>
        <p:nvSpPr>
          <p:cNvPr id="5163" name="Line 159"/>
          <p:cNvSpPr>
            <a:spLocks noChangeShapeType="1"/>
          </p:cNvSpPr>
          <p:nvPr/>
        </p:nvSpPr>
        <p:spPr bwMode="auto">
          <a:xfrm flipV="1">
            <a:off x="4116385" y="4242065"/>
            <a:ext cx="87722" cy="996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5164" name="Line 159"/>
          <p:cNvSpPr>
            <a:spLocks noChangeShapeType="1"/>
          </p:cNvSpPr>
          <p:nvPr/>
        </p:nvSpPr>
        <p:spPr bwMode="auto">
          <a:xfrm>
            <a:off x="4118398" y="4375672"/>
            <a:ext cx="105786" cy="765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5165" name="Line 159"/>
          <p:cNvSpPr>
            <a:spLocks noChangeShapeType="1"/>
          </p:cNvSpPr>
          <p:nvPr/>
        </p:nvSpPr>
        <p:spPr bwMode="auto">
          <a:xfrm flipV="1">
            <a:off x="4682938" y="3589876"/>
            <a:ext cx="448519" cy="4114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5172" name="Line 174"/>
          <p:cNvSpPr>
            <a:spLocks noChangeShapeType="1"/>
          </p:cNvSpPr>
          <p:nvPr/>
        </p:nvSpPr>
        <p:spPr bwMode="auto">
          <a:xfrm flipV="1">
            <a:off x="5471409" y="3627183"/>
            <a:ext cx="0" cy="432616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de-CH" sz="1350"/>
          </a:p>
        </p:txBody>
      </p:sp>
      <p:sp>
        <p:nvSpPr>
          <p:cNvPr id="5175" name="Text Box 297"/>
          <p:cNvSpPr txBox="1">
            <a:spLocks noChangeArrowheads="1"/>
          </p:cNvSpPr>
          <p:nvPr/>
        </p:nvSpPr>
        <p:spPr bwMode="auto">
          <a:xfrm>
            <a:off x="7314216" y="3951181"/>
            <a:ext cx="1133584" cy="553998"/>
          </a:xfrm>
          <a:prstGeom prst="rect">
            <a:avLst/>
          </a:prstGeom>
          <a:solidFill>
            <a:srgbClr val="FFFF00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de-DE" altLang="de-DE" sz="600" dirty="0" smtClean="0"/>
              <a:t>KEINE LAD</a:t>
            </a:r>
          </a:p>
          <a:p>
            <a:pPr algn="ctr">
              <a:spcBef>
                <a:spcPct val="50000"/>
              </a:spcBef>
              <a:buNone/>
            </a:pPr>
            <a:r>
              <a:rPr lang="de-DE" altLang="de-DE" sz="600" b="1" dirty="0" smtClean="0"/>
              <a:t>Falls adjuvante Kriterien vorliegen: </a:t>
            </a:r>
          </a:p>
          <a:p>
            <a:pPr algn="ctr">
              <a:spcBef>
                <a:spcPct val="50000"/>
              </a:spcBef>
              <a:buNone/>
            </a:pPr>
            <a:r>
              <a:rPr lang="de-DE" altLang="de-DE" sz="600" b="1" dirty="0" smtClean="0"/>
              <a:t>Adjuvante Therapie </a:t>
            </a:r>
          </a:p>
        </p:txBody>
      </p:sp>
      <p:sp>
        <p:nvSpPr>
          <p:cNvPr id="5181" name="Line 110"/>
          <p:cNvSpPr>
            <a:spLocks noChangeShapeType="1"/>
          </p:cNvSpPr>
          <p:nvPr/>
        </p:nvSpPr>
        <p:spPr bwMode="auto">
          <a:xfrm>
            <a:off x="6937870" y="4163807"/>
            <a:ext cx="3059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5182" name="Text Box 246"/>
          <p:cNvSpPr txBox="1">
            <a:spLocks noChangeArrowheads="1"/>
          </p:cNvSpPr>
          <p:nvPr/>
        </p:nvSpPr>
        <p:spPr bwMode="auto">
          <a:xfrm>
            <a:off x="5192997" y="3399598"/>
            <a:ext cx="637778" cy="184666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00" dirty="0"/>
              <a:t>SLNB</a:t>
            </a:r>
          </a:p>
        </p:txBody>
      </p:sp>
      <p:sp>
        <p:nvSpPr>
          <p:cNvPr id="5183" name="Line 159"/>
          <p:cNvSpPr>
            <a:spLocks noChangeShapeType="1"/>
          </p:cNvSpPr>
          <p:nvPr/>
        </p:nvSpPr>
        <p:spPr bwMode="auto">
          <a:xfrm>
            <a:off x="5795469" y="3639115"/>
            <a:ext cx="385143" cy="475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5185" name="Text Box 246"/>
          <p:cNvSpPr txBox="1">
            <a:spLocks noChangeArrowheads="1"/>
          </p:cNvSpPr>
          <p:nvPr/>
        </p:nvSpPr>
        <p:spPr bwMode="auto">
          <a:xfrm>
            <a:off x="6338130" y="2774309"/>
            <a:ext cx="575798" cy="19620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75" dirty="0"/>
              <a:t>Negativ</a:t>
            </a:r>
          </a:p>
        </p:txBody>
      </p:sp>
      <p:sp>
        <p:nvSpPr>
          <p:cNvPr id="5186" name="Line 159"/>
          <p:cNvSpPr>
            <a:spLocks noChangeShapeType="1"/>
          </p:cNvSpPr>
          <p:nvPr/>
        </p:nvSpPr>
        <p:spPr bwMode="auto">
          <a:xfrm flipV="1">
            <a:off x="5796475" y="2947885"/>
            <a:ext cx="473694" cy="3273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5187" name="Line 159"/>
          <p:cNvSpPr>
            <a:spLocks noChangeShapeType="1"/>
          </p:cNvSpPr>
          <p:nvPr/>
        </p:nvSpPr>
        <p:spPr bwMode="auto">
          <a:xfrm>
            <a:off x="6927335" y="2861563"/>
            <a:ext cx="316465" cy="2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60" name="Line 159"/>
          <p:cNvSpPr>
            <a:spLocks noChangeShapeType="1"/>
          </p:cNvSpPr>
          <p:nvPr/>
        </p:nvSpPr>
        <p:spPr bwMode="auto">
          <a:xfrm>
            <a:off x="5061451" y="4496505"/>
            <a:ext cx="161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61" name="Line 159"/>
          <p:cNvSpPr>
            <a:spLocks noChangeShapeType="1"/>
          </p:cNvSpPr>
          <p:nvPr/>
        </p:nvSpPr>
        <p:spPr bwMode="auto">
          <a:xfrm flipV="1">
            <a:off x="5471409" y="4283034"/>
            <a:ext cx="0" cy="1443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57" name="Text Box 279"/>
          <p:cNvSpPr txBox="1">
            <a:spLocks noChangeArrowheads="1"/>
          </p:cNvSpPr>
          <p:nvPr/>
        </p:nvSpPr>
        <p:spPr bwMode="auto">
          <a:xfrm rot="16200000">
            <a:off x="5349569" y="5065644"/>
            <a:ext cx="288541" cy="809625"/>
          </a:xfrm>
          <a:prstGeom prst="rect">
            <a:avLst/>
          </a:prstGeom>
          <a:solidFill>
            <a:srgbClr val="99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75" b="1" dirty="0"/>
              <a:t>Tumor-Konferenz</a:t>
            </a:r>
            <a:endParaRPr lang="de-DE" altLang="de-DE" sz="675" dirty="0"/>
          </a:p>
        </p:txBody>
      </p:sp>
      <p:sp>
        <p:nvSpPr>
          <p:cNvPr id="58" name="Text Box 246"/>
          <p:cNvSpPr txBox="1">
            <a:spLocks noChangeArrowheads="1"/>
          </p:cNvSpPr>
          <p:nvPr/>
        </p:nvSpPr>
        <p:spPr bwMode="auto">
          <a:xfrm>
            <a:off x="5211358" y="4849180"/>
            <a:ext cx="596469" cy="196208"/>
          </a:xfrm>
          <a:prstGeom prst="rect">
            <a:avLst/>
          </a:prstGeom>
          <a:solidFill>
            <a:schemeClr val="bg1"/>
          </a:solidFill>
          <a:ln w="3175">
            <a:solidFill>
              <a:srgbClr val="FF006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675" dirty="0"/>
              <a:t>Positiv </a:t>
            </a:r>
            <a:endParaRPr lang="de-DE" altLang="de-DE" sz="600" dirty="0"/>
          </a:p>
        </p:txBody>
      </p:sp>
      <p:sp>
        <p:nvSpPr>
          <p:cNvPr id="59" name="Line 159"/>
          <p:cNvSpPr>
            <a:spLocks noChangeShapeType="1"/>
          </p:cNvSpPr>
          <p:nvPr/>
        </p:nvSpPr>
        <p:spPr bwMode="auto">
          <a:xfrm>
            <a:off x="5509592" y="5073832"/>
            <a:ext cx="10174" cy="2285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62" name="Line 159"/>
          <p:cNvSpPr>
            <a:spLocks noChangeShapeType="1"/>
          </p:cNvSpPr>
          <p:nvPr/>
        </p:nvSpPr>
        <p:spPr bwMode="auto">
          <a:xfrm flipH="1">
            <a:off x="5505482" y="4687147"/>
            <a:ext cx="1" cy="133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 sz="1350"/>
          </a:p>
        </p:txBody>
      </p:sp>
      <p:sp>
        <p:nvSpPr>
          <p:cNvPr id="2" name="Textfeld 1"/>
          <p:cNvSpPr txBox="1"/>
          <p:nvPr/>
        </p:nvSpPr>
        <p:spPr>
          <a:xfrm>
            <a:off x="307189" y="6475365"/>
            <a:ext cx="6961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/>
              <a:t>März 2023</a:t>
            </a:r>
            <a:endParaRPr lang="de-CH" sz="800" dirty="0"/>
          </a:p>
        </p:txBody>
      </p:sp>
    </p:spTree>
    <p:extLst>
      <p:ext uri="{BB962C8B-B14F-4D97-AF65-F5344CB8AC3E}">
        <p14:creationId xmlns:p14="http://schemas.microsoft.com/office/powerpoint/2010/main" val="33950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0D07E224-1AEA-4D14-9DDE-C1255DBC2088}" vid="{9F4E5442-D9BF-4C96-9FCE-39473591A0B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158</Words>
  <Application>Microsoft Office PowerPoint</Application>
  <PresentationFormat>Bildschirmpräsentation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>Universitätsspital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Mangana Johanna</dc:creator>
  <cp:lastModifiedBy>Frey-Blanc Catherine</cp:lastModifiedBy>
  <cp:revision>11</cp:revision>
  <dcterms:created xsi:type="dcterms:W3CDTF">2022-07-26T13:15:23Z</dcterms:created>
  <dcterms:modified xsi:type="dcterms:W3CDTF">2023-03-21T16:45:55Z</dcterms:modified>
</cp:coreProperties>
</file>